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png" ContentType="image/png"/>
  <Override PartName="/ppt/media/image40.png" ContentType="image/png"/>
  <Override PartName="/ppt/media/image29.png" ContentType="image/png"/>
  <Override PartName="/ppt/media/image38.wmf" ContentType="image/x-wmf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19.wmf" ContentType="image/x-wmf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5.png" ContentType="image/png"/>
  <Override PartName="/ppt/media/image9.png" ContentType="image/png"/>
  <Override PartName="/ppt/media/image8.wmf" ContentType="image/x-wmf"/>
  <Override PartName="/ppt/media/image34.png" ContentType="image/png"/>
  <Override PartName="/ppt/media/image6.png" ContentType="image/png"/>
  <Override PartName="/ppt/media/image10.jpeg" ContentType="image/jpeg"/>
  <Override PartName="/ppt/media/image5.png" ContentType="image/png"/>
  <Override PartName="/ppt/media/image7.png" ContentType="image/png"/>
  <Override PartName="/ppt/media/image4.png" ContentType="image/png"/>
  <Override PartName="/ppt/media/image20.wmf" ContentType="image/x-wmf"/>
  <Override PartName="/ppt/media/image18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b050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3" name="CustomShape 4"/>
          <p:cNvSpPr/>
          <p:nvPr/>
        </p:nvSpPr>
        <p:spPr>
          <a:xfrm>
            <a:off x="65160" y="69840"/>
            <a:ext cx="9012960" cy="669168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c00000"/>
            </a:solidFill>
            <a:round/>
          </a:ln>
        </p:spPr>
      </p:sp>
      <p:sp>
        <p:nvSpPr>
          <p:cNvPr id="4" name="CustomShape 5"/>
          <p:cNvSpPr/>
          <p:nvPr/>
        </p:nvSpPr>
        <p:spPr>
          <a:xfrm>
            <a:off x="63000" y="1449360"/>
            <a:ext cx="9021240" cy="1527120"/>
          </a:xfrm>
          <a:prstGeom prst="rect">
            <a:avLst/>
          </a:prstGeom>
          <a:solidFill>
            <a:srgbClr val="d34817"/>
          </a:solidFill>
          <a:ln w="19080">
            <a:noFill/>
          </a:ln>
        </p:spPr>
      </p:sp>
      <p:sp>
        <p:nvSpPr>
          <p:cNvPr id="5" name="CustomShape 6"/>
          <p:cNvSpPr/>
          <p:nvPr/>
        </p:nvSpPr>
        <p:spPr>
          <a:xfrm>
            <a:off x="63000" y="1396800"/>
            <a:ext cx="9021240" cy="120240"/>
          </a:xfrm>
          <a:prstGeom prst="rect">
            <a:avLst/>
          </a:prstGeom>
          <a:solidFill>
            <a:srgbClr val="e5b1ab"/>
          </a:solidFill>
          <a:ln w="19080">
            <a:noFill/>
          </a:ln>
        </p:spPr>
      </p:sp>
      <p:sp>
        <p:nvSpPr>
          <p:cNvPr id="6" name="CustomShape 7"/>
          <p:cNvSpPr/>
          <p:nvPr/>
        </p:nvSpPr>
        <p:spPr>
          <a:xfrm>
            <a:off x="63000" y="2976480"/>
            <a:ext cx="9021240" cy="110160"/>
          </a:xfrm>
          <a:prstGeom prst="rect">
            <a:avLst/>
          </a:prstGeom>
          <a:solidFill>
            <a:srgbClr val="918485"/>
          </a:solidFill>
          <a:ln w="19080">
            <a:noFill/>
          </a:ln>
        </p:spPr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457200" y="1505880"/>
            <a:ext cx="8229240" cy="146952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ffffff"/>
                </a:solidFill>
                <a:latin typeface="Franklin Gothic Book"/>
              </a:rPr>
              <a:t>Click to edit the title text format</a:t>
            </a:r>
            <a:r>
              <a:rPr b="1" lang="zh-CN" sz="3600">
                <a:solidFill>
                  <a:srgbClr val="ffffff"/>
                </a:solidFill>
                <a:latin typeface="Franklin Gothic Book"/>
              </a:rPr>
              <a:t>单击此处编辑母版标题样式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dt"/>
          </p:nvPr>
        </p:nvSpPr>
        <p:spPr>
          <a:xfrm>
            <a:off x="7373520" y="6191280"/>
            <a:ext cx="139752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696464"/>
                </a:solidFill>
                <a:latin typeface="Verdana"/>
                <a:ea typeface="宋体"/>
              </a:rPr>
              <a:t>5/4/15</a:t>
            </a:r>
            <a:endParaRPr/>
          </a:p>
        </p:txBody>
      </p:sp>
      <p:sp>
        <p:nvSpPr>
          <p:cNvPr id="9" name="PlaceHolder 10"/>
          <p:cNvSpPr>
            <a:spLocks noGrp="1"/>
          </p:cNvSpPr>
          <p:nvPr>
            <p:ph type="ftr"/>
          </p:nvPr>
        </p:nvSpPr>
        <p:spPr>
          <a:xfrm>
            <a:off x="762120" y="6186600"/>
            <a:ext cx="289512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696464"/>
                </a:solidFill>
                <a:latin typeface="Verdana"/>
                <a:ea typeface="宋体"/>
              </a:rPr>
              <a:t>复旦大学 计算机科学技术学院</a:t>
            </a:r>
            <a:endParaRPr/>
          </a:p>
        </p:txBody>
      </p:sp>
      <p:sp>
        <p:nvSpPr>
          <p:cNvPr id="10" name="PlaceHolder 11"/>
          <p:cNvSpPr>
            <a:spLocks noGrp="1"/>
          </p:cNvSpPr>
          <p:nvPr>
            <p:ph type="sldNum"/>
          </p:nvPr>
        </p:nvSpPr>
        <p:spPr>
          <a:xfrm>
            <a:off x="228600" y="618120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8BFC57B5-ECC9-463E-AB9E-EA55247663BA}" type="slidenum">
              <a:rPr lang="en-US" sz="1400">
                <a:solidFill>
                  <a:srgbClr val="ffffff"/>
                </a:solidFill>
                <a:latin typeface="Franklin Gothic Book"/>
              </a:rPr>
              <a:t>&lt;number&gt;</a:t>
            </a:fld>
            <a:endParaRPr/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600">
                <a:latin typeface="Perpet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Perpet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Perpet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47" name="CustomShape 2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b050"/>
            </a:solidFill>
            <a:round/>
          </a:ln>
        </p:spPr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304920" y="27468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Click to edit the title text format</a:t>
            </a:r>
            <a:r>
              <a:rPr b="1" lang="zh-CN" sz="3600">
                <a:solidFill>
                  <a:srgbClr val="696464"/>
                </a:solidFill>
                <a:latin typeface="Franklin Gothic Book"/>
              </a:rPr>
              <a:t>单击此处编辑母版标题样式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Seventh Outline Level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单击此处编辑母版文本样式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第二级</a:t>
            </a:r>
            <a:endParaRPr/>
          </a:p>
          <a:p>
            <a:pPr lvl="2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zh-CN" sz="2000">
                <a:solidFill>
                  <a:srgbClr val="000000"/>
                </a:solidFill>
                <a:latin typeface="Perpetua"/>
              </a:rPr>
              <a:t>第三级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2" charset="2"/>
              <a:buChar char=""/>
            </a:pPr>
            <a:r>
              <a:rPr lang="zh-CN" sz="2000">
                <a:solidFill>
                  <a:srgbClr val="000000"/>
                </a:solidFill>
                <a:latin typeface="Perpetua"/>
              </a:rPr>
              <a:t>第四级</a:t>
            </a:r>
            <a:endParaRPr/>
          </a:p>
          <a:p>
            <a:pPr lvl="4">
              <a:lnSpc>
                <a:spcPct val="100000"/>
              </a:lnSpc>
              <a:buFont typeface="StarSymbol"/>
              <a:buChar char="o"/>
            </a:pPr>
            <a:r>
              <a:rPr lang="zh-CN" sz="2000">
                <a:solidFill>
                  <a:srgbClr val="000000"/>
                </a:solidFill>
                <a:latin typeface="Perpetua"/>
              </a:rPr>
              <a:t>第五级</a:t>
            </a:r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dt"/>
          </p:nvPr>
        </p:nvSpPr>
        <p:spPr>
          <a:xfrm>
            <a:off x="7373520" y="6191280"/>
            <a:ext cx="139752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696464"/>
                </a:solidFill>
                <a:latin typeface="Verdana"/>
                <a:ea typeface="宋体"/>
              </a:rPr>
              <a:t>5/4/15</a:t>
            </a:r>
            <a:endParaRPr/>
          </a:p>
        </p:txBody>
      </p:sp>
      <p:sp>
        <p:nvSpPr>
          <p:cNvPr id="51" name="PlaceHolder 6"/>
          <p:cNvSpPr>
            <a:spLocks noGrp="1"/>
          </p:cNvSpPr>
          <p:nvPr>
            <p:ph type="ftr"/>
          </p:nvPr>
        </p:nvSpPr>
        <p:spPr>
          <a:xfrm>
            <a:off x="762120" y="6186600"/>
            <a:ext cx="2895120" cy="4568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1400">
                <a:solidFill>
                  <a:srgbClr val="696464"/>
                </a:solidFill>
                <a:latin typeface="Verdana"/>
                <a:ea typeface="宋体"/>
              </a:rPr>
              <a:t>复旦大学 计算机科学技术学院</a:t>
            </a:r>
            <a:endParaRPr/>
          </a:p>
        </p:txBody>
      </p:sp>
      <p:sp>
        <p:nvSpPr>
          <p:cNvPr id="52" name="PlaceHolder 7"/>
          <p:cNvSpPr>
            <a:spLocks noGrp="1"/>
          </p:cNvSpPr>
          <p:nvPr>
            <p:ph type="sldNum"/>
          </p:nvPr>
        </p:nvSpPr>
        <p:spPr>
          <a:xfrm>
            <a:off x="228600" y="618120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8F9BC85F-EC48-4002-9AAB-D34A956E1E7E}" type="slidenum">
              <a:rPr lang="en-US" sz="1400">
                <a:solidFill>
                  <a:srgbClr val="ffffff"/>
                </a:solidFill>
                <a:latin typeface="Franklin Gothic Book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88" name="CustomShape 2"/>
          <p:cNvSpPr/>
          <p:nvPr/>
        </p:nvSpPr>
        <p:spPr>
          <a:xfrm>
            <a:off x="64080" y="69840"/>
            <a:ext cx="9012960" cy="669312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b050"/>
            </a:solidFill>
            <a:round/>
          </a:ln>
        </p:spPr>
      </p:sp>
      <p:sp>
        <p:nvSpPr>
          <p:cNvPr id="89" name="PlaceHolder 3"/>
          <p:cNvSpPr>
            <a:spLocks noGrp="1"/>
          </p:cNvSpPr>
          <p:nvPr>
            <p:ph type="dt"/>
          </p:nvPr>
        </p:nvSpPr>
        <p:spPr>
          <a:xfrm>
            <a:off x="7373520" y="6191280"/>
            <a:ext cx="1397520" cy="4759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696464"/>
                </a:solidFill>
                <a:latin typeface="Verdana"/>
                <a:ea typeface="宋体"/>
              </a:rPr>
              <a:t>5/4/15</a:t>
            </a:r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ftr"/>
          </p:nvPr>
        </p:nvSpPr>
        <p:spPr>
          <a:xfrm>
            <a:off x="762120" y="6186600"/>
            <a:ext cx="2895120" cy="4568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  <p:sp>
        <p:nvSpPr>
          <p:cNvPr id="91" name="PlaceHolder 5"/>
          <p:cNvSpPr>
            <a:spLocks noGrp="1"/>
          </p:cNvSpPr>
          <p:nvPr>
            <p:ph type="sldNum"/>
          </p:nvPr>
        </p:nvSpPr>
        <p:spPr>
          <a:xfrm>
            <a:off x="228600" y="6181200"/>
            <a:ext cx="456840" cy="4568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fld id="{FCA8F606-6D90-4175-A817-CCE248712246}" type="slidenum">
              <a:rPr lang="en-US" sz="1400">
                <a:solidFill>
                  <a:srgbClr val="ffffff"/>
                </a:solidFill>
                <a:latin typeface="Franklin Gothic Book"/>
              </a:rPr>
              <a:t>&lt;number&gt;</a:t>
            </a:fld>
            <a:endParaRPr/>
          </a:p>
        </p:txBody>
      </p:sp>
      <p:sp>
        <p:nvSpPr>
          <p:cNvPr id="92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zh-CN" sz="3600">
                <a:latin typeface="Verdana"/>
              </a:rPr>
              <a:t>Click to edit the title text format</a:t>
            </a:r>
            <a:endParaRPr/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h-CN" sz="2600">
                <a:latin typeface="Perpet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zh-CN" sz="2000">
                <a:latin typeface="Perpet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zh-CN" sz="2000">
                <a:latin typeface="Perpet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Perpetu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1505880"/>
            <a:ext cx="8229240" cy="146952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ffffff"/>
                </a:solidFill>
                <a:latin typeface="Franklin Gothic Book"/>
              </a:rPr>
              <a:t>知识点复习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74560" y="19692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发音器官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467640" y="1177920"/>
            <a:ext cx="8195760" cy="498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ff0000"/>
                </a:solidFill>
                <a:latin typeface="Perpetua"/>
              </a:rPr>
              <a:t>肺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Lungs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）：吸入和呼出空气，动力源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发声机制：短促的吸入空气，平稳呼出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ff0000"/>
                </a:solidFill>
                <a:latin typeface="Perpetua"/>
              </a:rPr>
              <a:t>喉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Larynx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）：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控制两片声带之间的大小  —  </a:t>
            </a:r>
            <a:r>
              <a:rPr b="1" lang="en-US" sz="2800">
                <a:solidFill>
                  <a:srgbClr val="ff0000"/>
                </a:solidFill>
                <a:latin typeface="Perpetua"/>
              </a:rPr>
              <a:t>声门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发声时，声带阻碍气流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发浊音时，声带收缩，形成自激振动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气流压力造成声门交替关闭和被冲开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3000">
                <a:solidFill>
                  <a:srgbClr val="ff0000"/>
                </a:solidFill>
                <a:latin typeface="Perpetua"/>
              </a:rPr>
              <a:t>声道</a:t>
            </a:r>
            <a:r>
              <a:rPr lang="en-US" sz="30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3000">
                <a:solidFill>
                  <a:srgbClr val="000000"/>
                </a:solidFill>
                <a:latin typeface="Perpetua"/>
              </a:rPr>
              <a:t>Vocal Tract</a:t>
            </a:r>
            <a:r>
              <a:rPr lang="en-US" sz="30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</p:txBody>
      </p: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04000" y="1340640"/>
            <a:ext cx="3096000" cy="4032000"/>
          </a:xfrm>
          <a:prstGeom prst="rect">
            <a:avLst/>
          </a:prstGeom>
          <a:ln>
            <a:noFill/>
          </a:ln>
        </p:spPr>
      </p:pic>
      <p:pic>
        <p:nvPicPr>
          <p:cNvPr id="164" name="图片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340640"/>
            <a:ext cx="2880000" cy="403200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922320" y="5518800"/>
            <a:ext cx="215460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Verdana"/>
                <a:ea typeface="宋体"/>
              </a:rPr>
              <a:t>superior view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Verdana"/>
                <a:ea typeface="宋体"/>
              </a:rPr>
              <a:t>(bottom = anterior)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6142680" y="5519160"/>
            <a:ext cx="184212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Verdana"/>
                <a:ea typeface="宋体"/>
              </a:rPr>
              <a:t>lateral view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Verdana"/>
                <a:ea typeface="宋体"/>
              </a:rPr>
              <a:t>(left = posterior)</a:t>
            </a:r>
            <a:endParaRPr/>
          </a:p>
        </p:txBody>
      </p:sp>
      <p:sp>
        <p:nvSpPr>
          <p:cNvPr id="167" name="CustomShape 3"/>
          <p:cNvSpPr/>
          <p:nvPr/>
        </p:nvSpPr>
        <p:spPr>
          <a:xfrm>
            <a:off x="574560" y="188640"/>
            <a:ext cx="8000640" cy="71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喉（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Larynx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）的图片</a:t>
            </a:r>
            <a:endParaRPr/>
          </a:p>
        </p:txBody>
      </p:sp>
    </p:spTree>
  </p:cSld>
  <p:transition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440" y="707400"/>
            <a:ext cx="8707680" cy="5457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5225760" y="17726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声襞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5205240" y="2484360"/>
            <a:ext cx="58644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声门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裂缝</a:t>
            </a:r>
            <a:endParaRPr/>
          </a:p>
        </p:txBody>
      </p:sp>
      <p:sp>
        <p:nvSpPr>
          <p:cNvPr id="171" name="CustomShape 3"/>
          <p:cNvSpPr/>
          <p:nvPr/>
        </p:nvSpPr>
        <p:spPr>
          <a:xfrm>
            <a:off x="5205240" y="3645000"/>
            <a:ext cx="586440" cy="577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环状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软骨</a:t>
            </a:r>
            <a:endParaRPr/>
          </a:p>
        </p:txBody>
      </p:sp>
    </p:spTree>
  </p:cSld>
  <p:transition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85800" y="18864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沿水平和垂直方向声带和气流运动</a:t>
            </a:r>
            <a:endParaRPr/>
          </a:p>
        </p:txBody>
      </p:sp>
      <p:pic>
        <p:nvPicPr>
          <p:cNvPr id="17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426680"/>
            <a:ext cx="7630200" cy="50983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196640"/>
            <a:ext cx="8892000" cy="47350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0" y="1196640"/>
            <a:ext cx="8820000" cy="45939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3640" y="1968480"/>
            <a:ext cx="8460000" cy="455652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574560" y="188640"/>
            <a:ext cx="800064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声道（舌位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-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共振腔）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696464"/>
                </a:solidFill>
                <a:latin typeface="Franklin Gothic Book"/>
              </a:rPr>
              <a:t>元音（浊音）    爆破音    摩擦音（清音）</a:t>
            </a:r>
            <a:endParaRPr/>
          </a:p>
        </p:txBody>
      </p:sp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04920" y="11664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内容提要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发音器官与部位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b="1" lang="zh-CN" sz="3200">
                <a:solidFill>
                  <a:srgbClr val="ff0000"/>
                </a:solidFill>
                <a:latin typeface="Perpetua"/>
              </a:rPr>
              <a:t>语音产生与分类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语谱图及音素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语音信号感知</a:t>
            </a:r>
            <a:endParaRPr/>
          </a:p>
        </p:txBody>
      </p:sp>
    </p:spTree>
  </p:cSld>
  <p:transition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74560" y="188640"/>
            <a:ext cx="800064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语音的产生和分类</a:t>
            </a:r>
            <a:endParaRPr/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" y="980640"/>
            <a:ext cx="8515080" cy="506880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4096440" y="3409200"/>
            <a:ext cx="55152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声道</a:t>
            </a:r>
            <a:endParaRPr/>
          </a:p>
        </p:txBody>
      </p:sp>
      <p:sp>
        <p:nvSpPr>
          <p:cNvPr id="183" name="CustomShape 3"/>
          <p:cNvSpPr/>
          <p:nvPr/>
        </p:nvSpPr>
        <p:spPr>
          <a:xfrm>
            <a:off x="3654000" y="2637000"/>
            <a:ext cx="55152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鼻腔</a:t>
            </a:r>
            <a:endParaRPr/>
          </a:p>
        </p:txBody>
      </p:sp>
      <p:sp>
        <p:nvSpPr>
          <p:cNvPr id="184" name="CustomShape 4"/>
          <p:cNvSpPr/>
          <p:nvPr/>
        </p:nvSpPr>
        <p:spPr>
          <a:xfrm>
            <a:off x="3642840" y="3121200"/>
            <a:ext cx="55152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口腔</a:t>
            </a:r>
            <a:endParaRPr/>
          </a:p>
        </p:txBody>
      </p:sp>
      <p:sp>
        <p:nvSpPr>
          <p:cNvPr id="185" name="CustomShape 5"/>
          <p:cNvSpPr/>
          <p:nvPr/>
        </p:nvSpPr>
        <p:spPr>
          <a:xfrm>
            <a:off x="3256920" y="3480480"/>
            <a:ext cx="36540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咽</a:t>
            </a:r>
            <a:endParaRPr/>
          </a:p>
        </p:txBody>
      </p:sp>
      <p:sp>
        <p:nvSpPr>
          <p:cNvPr id="186" name="CustomShape 6"/>
          <p:cNvSpPr/>
          <p:nvPr/>
        </p:nvSpPr>
        <p:spPr>
          <a:xfrm>
            <a:off x="4206600" y="3913200"/>
            <a:ext cx="36540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喉</a:t>
            </a:r>
            <a:endParaRPr/>
          </a:p>
        </p:txBody>
      </p:sp>
      <p:sp>
        <p:nvSpPr>
          <p:cNvPr id="187" name="CustomShape 7"/>
          <p:cNvSpPr/>
          <p:nvPr/>
        </p:nvSpPr>
        <p:spPr>
          <a:xfrm>
            <a:off x="4206600" y="4705200"/>
            <a:ext cx="36540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ff"/>
                </a:solidFill>
                <a:latin typeface="华文楷体"/>
                <a:ea typeface="华文楷体"/>
              </a:rPr>
              <a:t>肺</a:t>
            </a:r>
            <a:endParaRPr/>
          </a:p>
        </p:txBody>
      </p:sp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74560" y="188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声源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395640" y="1484640"/>
            <a:ext cx="842472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产生语音的三种声源类型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周期性 –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periodic (voiced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浊音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)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噪音 –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noise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unvoiced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清音）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脉冲 – 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impulsive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Shop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的发音：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Sh-o-p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音素（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phoneme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）：构成语言的基本单元</a:t>
            </a:r>
            <a:endParaRPr/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332640"/>
            <a:ext cx="8534160" cy="6048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信号分类：</a:t>
            </a:r>
            <a:endParaRPr/>
          </a:p>
          <a:p>
            <a:r>
              <a:rPr lang="zh-CN" sz="2400">
                <a:solidFill>
                  <a:srgbClr val="000000"/>
                </a:solidFill>
                <a:latin typeface="Perpetua"/>
              </a:rPr>
              <a:t>连续时间信号、离散时间信号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{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幅值连续、幅值离散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}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、周期信号、非周期信号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卷积计算：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系统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：线性时不变系统；因果系统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傅里叶变换：</a:t>
            </a:r>
            <a:endParaRPr/>
          </a:p>
          <a:p>
            <a:r>
              <a:rPr lang="zh-CN" sz="2400">
                <a:solidFill>
                  <a:srgbClr val="000000"/>
                </a:solidFill>
                <a:latin typeface="Perpetua"/>
              </a:rPr>
              <a:t>4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种情况：连续性、周期性；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CTFT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、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DTFT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、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CFS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、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DFS</a:t>
            </a:r>
            <a:endParaRPr/>
          </a:p>
          <a:p>
            <a:r>
              <a:rPr lang="zh-CN" sz="2400">
                <a:solidFill>
                  <a:srgbClr val="000000"/>
                </a:solidFill>
                <a:latin typeface="Perpetua"/>
              </a:rPr>
              <a:t>DFT/FFT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Z</a:t>
            </a:r>
            <a:r>
              <a:rPr b="1" lang="zh-CN" sz="2600">
                <a:solidFill>
                  <a:srgbClr val="000000"/>
                </a:solidFill>
                <a:latin typeface="Perpetua"/>
              </a:rPr>
              <a:t>变换及</a:t>
            </a:r>
            <a:r>
              <a:rPr b="1" lang="zh-CN" sz="2600">
                <a:solidFill>
                  <a:srgbClr val="000000"/>
                </a:solidFill>
                <a:latin typeface="Perpetua"/>
              </a:rPr>
              <a:t>RoC</a:t>
            </a:r>
            <a:r>
              <a:rPr b="1" lang="zh-CN" sz="2600">
                <a:solidFill>
                  <a:srgbClr val="000000"/>
                </a:solidFill>
                <a:latin typeface="Perpetua"/>
              </a:rPr>
              <a:t>：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数字滤波器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：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FIR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、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IIR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数字化</a:t>
            </a:r>
            <a:r>
              <a:rPr lang="zh-CN" sz="2600">
                <a:solidFill>
                  <a:srgbClr val="000000"/>
                </a:solidFill>
                <a:latin typeface="Perpetua"/>
              </a:rPr>
              <a:t>：采样定理</a:t>
            </a:r>
            <a:endParaRPr/>
          </a:p>
        </p:txBody>
      </p:sp>
      <p:pic>
        <p:nvPicPr>
          <p:cNvPr id="1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84480" y="2006640"/>
            <a:ext cx="4724280" cy="6984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95640" y="1484640"/>
            <a:ext cx="8348400" cy="316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i="1" lang="en-US" sz="2400">
                <a:solidFill>
                  <a:srgbClr val="000000"/>
                </a:solidFill>
                <a:latin typeface="Perpetua"/>
              </a:rPr>
              <a:t>g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):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一个基音周期波形；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w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[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,</a:t>
            </a:r>
            <a:r>
              <a:rPr i="1" lang="en-US" sz="24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]: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窗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有限长短序列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i="1" lang="en-US" sz="2400">
                <a:solidFill>
                  <a:srgbClr val="000000"/>
                </a:solidFill>
                <a:latin typeface="Perpetua"/>
              </a:rPr>
              <a:t>T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: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基音周期。</a:t>
            </a:r>
            <a:r>
              <a:rPr i="1" lang="en-US" sz="2400">
                <a:solidFill>
                  <a:srgbClr val="000000"/>
                </a:solidFill>
                <a:latin typeface="Symbol"/>
              </a:rPr>
              <a:t></a:t>
            </a:r>
            <a:r>
              <a:rPr i="1" lang="en-US" sz="2400" baseline="-30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=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(2</a:t>
            </a:r>
            <a:r>
              <a:rPr i="1" lang="en-US" sz="2400">
                <a:solidFill>
                  <a:srgbClr val="000000"/>
                </a:solidFill>
                <a:latin typeface="Symbol"/>
              </a:rPr>
              <a:t>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/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T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 :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谐波频率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周期序列：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      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声门波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: 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u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[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,</a:t>
            </a:r>
            <a:r>
              <a:rPr i="1" lang="en-US" sz="24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]=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w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[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,</a:t>
            </a:r>
            <a:r>
              <a:rPr i="1" lang="en-US" sz="24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](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g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[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]*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p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[</a:t>
            </a:r>
            <a:r>
              <a:rPr i="1"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])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声门波频谱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574560" y="188640"/>
            <a:ext cx="80006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发浊音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(voiced) 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声门波（周期）</a:t>
            </a:r>
            <a:endParaRPr/>
          </a:p>
        </p:txBody>
      </p:sp>
      <p:pic>
        <p:nvPicPr>
          <p:cNvPr id="1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52760" y="2552760"/>
            <a:ext cx="3263760" cy="100332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851360"/>
            <a:ext cx="8204040" cy="15876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84440" y="331920"/>
            <a:ext cx="7560360" cy="63370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74560" y="188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语音产生的系统表示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467640" y="1609920"/>
            <a:ext cx="828072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声道是一个系统，可用传递函数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H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表示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语音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: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声门波与声道传递函数的卷积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声门波（输入）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: u[n]=g[n]*p(n)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语音（输出）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: x[n]=h[n]*(g[n]*p[n])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一段语音：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	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x[n,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]=w[n,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]{h[n]*(g[n]*p[n])}</a:t>
            </a:r>
            <a:endParaRPr/>
          </a:p>
          <a:p>
            <a:pPr algn="just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	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X(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)=(1/P)W(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)*[H(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)G(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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-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)]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= (1/P)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H(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)G(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)W(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-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</a:t>
            </a:r>
            <a:endParaRPr/>
          </a:p>
        </p:txBody>
      </p:sp>
    </p:spTree>
  </p:cSld>
  <p:transition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600" y="555480"/>
            <a:ext cx="8892000" cy="592092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919440" y="6093360"/>
            <a:ext cx="1109160" cy="303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>
                <a:solidFill>
                  <a:srgbClr val="ff0000"/>
                </a:solidFill>
                <a:latin typeface="Verdana"/>
                <a:ea typeface="宋体"/>
              </a:rPr>
              <a:t>（共振峰）</a:t>
            </a:r>
            <a:endParaRPr/>
          </a:p>
        </p:txBody>
      </p:sp>
    </p:spTree>
  </p:cSld>
  <p:transition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04920" y="11664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内容提要</a:t>
            </a:r>
            <a:endParaRPr/>
          </a:p>
        </p:txBody>
      </p:sp>
      <p:sp>
        <p:nvSpPr>
          <p:cNvPr id="200" name="TextShape 2"/>
          <p:cNvSpPr txBox="1"/>
          <p:nvPr/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发音器官与部位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语音产生与分类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b="1" lang="zh-CN" sz="3200">
                <a:solidFill>
                  <a:srgbClr val="ff0000"/>
                </a:solidFill>
                <a:latin typeface="Perpetua"/>
              </a:rPr>
              <a:t>语谱图及音素  </a:t>
            </a:r>
            <a:r>
              <a:rPr b="1" lang="zh-CN" sz="3200" u="sng">
                <a:solidFill>
                  <a:srgbClr val="ff0000"/>
                </a:solidFill>
                <a:latin typeface="Perpetua"/>
              </a:rPr>
              <a:t>下次课  再补充些语谱图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语音信号感知</a:t>
            </a:r>
            <a:endParaRPr/>
          </a:p>
        </p:txBody>
      </p:sp>
    </p:spTree>
  </p:cSld>
  <p:transition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74560" y="188640"/>
            <a:ext cx="80006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语谱图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323640" y="908640"/>
            <a:ext cx="8568720" cy="576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000000"/>
                </a:solidFill>
                <a:latin typeface="Perpetua"/>
              </a:rPr>
              <a:t>局部时变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：在“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to”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发音中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爆破音“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t”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集中在高频能量；元音“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o”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集中在低频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对“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to”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信号进行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Fourier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变换不能反映局部时变信息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000000"/>
                </a:solidFill>
                <a:latin typeface="Perpetua"/>
              </a:rPr>
              <a:t>解决办法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: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采用短时傅里叶变换（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STFT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对滑动窗口下的波形逐帧做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FT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：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滑动窗不需要每次移动一个样点，以一定间隔移动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加窗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汉明窗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：</a:t>
            </a:r>
            <a:endParaRPr/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   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w[n,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]=0.54-0.4cos[2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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(n-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)/(Nw-1)]  0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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n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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Nw-1</a:t>
            </a:r>
            <a:endParaRPr/>
          </a:p>
        </p:txBody>
      </p:sp>
    </p:spTree>
  </p:cSld>
  <p:transition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716840" y="116640"/>
            <a:ext cx="570960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短时傅里叶变换（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STFT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）</a:t>
            </a:r>
            <a:endParaRPr/>
          </a:p>
        </p:txBody>
      </p:sp>
      <p:sp>
        <p:nvSpPr>
          <p:cNvPr id="204" name="CustomShape 2"/>
          <p:cNvSpPr/>
          <p:nvPr/>
        </p:nvSpPr>
        <p:spPr>
          <a:xfrm>
            <a:off x="566640" y="1177920"/>
            <a:ext cx="800064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待分析信号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: x[n]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加窗后的信号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: x[n,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]= w[n,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].x[n]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Fourier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变换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: X(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)=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x[n,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]exp[-j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n]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语谱图：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S(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)=|X(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6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)|</a:t>
            </a:r>
            <a:r>
              <a:rPr lang="en-US" sz="2600" baseline="30000">
                <a:solidFill>
                  <a:srgbClr val="000000"/>
                </a:solidFill>
                <a:latin typeface="Perpetua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400" baseline="30000">
                <a:solidFill>
                  <a:srgbClr val="000000"/>
                </a:solidFill>
                <a:latin typeface="Perpetua"/>
              </a:rPr>
              <a:t>X(</a:t>
            </a:r>
            <a:r>
              <a:rPr lang="en-US" sz="3400" baseline="300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3400" baseline="300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：长度为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2N+1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的窗函数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400" baseline="30000">
                <a:solidFill>
                  <a:srgbClr val="000000"/>
                </a:solidFill>
                <a:latin typeface="Perpetua"/>
              </a:rPr>
              <a:t>语谱图是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2</a:t>
            </a:r>
            <a:r>
              <a:rPr lang="en-US" sz="3400" baseline="30000">
                <a:solidFill>
                  <a:srgbClr val="000000"/>
                </a:solidFill>
                <a:latin typeface="Perpetua"/>
              </a:rPr>
              <a:t>维的：频率</a:t>
            </a:r>
            <a:r>
              <a:rPr lang="en-US" sz="3400" baseline="30000">
                <a:solidFill>
                  <a:srgbClr val="000000"/>
                </a:solidFill>
                <a:latin typeface="Calibri"/>
              </a:rPr>
              <a:t>ω</a:t>
            </a:r>
            <a:r>
              <a:rPr lang="en-US" sz="3400" baseline="30000">
                <a:solidFill>
                  <a:srgbClr val="000000"/>
                </a:solidFill>
                <a:latin typeface="Calibri"/>
              </a:rPr>
              <a:t>、时间</a:t>
            </a:r>
            <a:r>
              <a:rPr lang="en-US" sz="3400" baseline="30000">
                <a:solidFill>
                  <a:srgbClr val="000000"/>
                </a:solidFill>
                <a:latin typeface="Calibri"/>
              </a:rPr>
              <a:t>τ</a:t>
            </a:r>
            <a:endParaRPr/>
          </a:p>
        </p:txBody>
      </p:sp>
    </p:spTree>
  </p:cSld>
  <p:transition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浊音语谱图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566640" y="1268640"/>
            <a:ext cx="800064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x[n,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]=w[n,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]{(p[n]*g[n])*h[n]}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=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》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x[n,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]=w[n,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]{p[n]*(g[n]*h[n])}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=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》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x[n,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]=w[n,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]{p[n]*h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0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[n]}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S(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)=(1/T</a:t>
            </a:r>
            <a:r>
              <a:rPr lang="en-US" sz="2800" baseline="30000">
                <a:solidFill>
                  <a:srgbClr val="000000"/>
                </a:solidFill>
                <a:latin typeface="Perpetua"/>
              </a:rPr>
              <a:t>2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)|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H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0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)W(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-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)|</a:t>
            </a:r>
            <a:r>
              <a:rPr lang="en-US" sz="2800" baseline="30000">
                <a:solidFill>
                  <a:srgbClr val="000000"/>
                </a:solidFill>
                <a:latin typeface="Perpetua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=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》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S(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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(1/T</a:t>
            </a:r>
            <a:r>
              <a:rPr lang="en-US" sz="2800" baseline="30000">
                <a:solidFill>
                  <a:srgbClr val="000000"/>
                </a:solidFill>
                <a:latin typeface="Perpetua"/>
              </a:rPr>
              <a:t>2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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|H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0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)W(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-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,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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)|</a:t>
            </a:r>
            <a:r>
              <a:rPr lang="en-US" sz="2800" baseline="30000">
                <a:solidFill>
                  <a:srgbClr val="000000"/>
                </a:solidFill>
                <a:latin typeface="Perpetua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其中：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H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0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)=H(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)G(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)    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=2k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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/T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基频：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2</a:t>
            </a:r>
            <a:r>
              <a:rPr lang="en-US" sz="2800">
                <a:solidFill>
                  <a:srgbClr val="000000"/>
                </a:solidFill>
                <a:latin typeface="Symbol"/>
              </a:rPr>
              <a:t>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/T</a:t>
            </a:r>
            <a:endParaRPr/>
          </a:p>
        </p:txBody>
      </p:sp>
    </p:spTree>
  </p:cSld>
  <p:transition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375840"/>
            <a:ext cx="7704360" cy="62211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6362640" y="2277000"/>
            <a:ext cx="2566080" cy="852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1" lang="en-US" sz="2000">
                <a:solidFill>
                  <a:srgbClr val="ff0000"/>
                </a:solidFill>
                <a:latin typeface="Verdana"/>
                <a:ea typeface="宋体"/>
              </a:rPr>
              <a:t>不同宽度的观察窗口</a:t>
            </a:r>
            <a:endParaRPr/>
          </a:p>
          <a:p>
            <a:pPr>
              <a:lnSpc>
                <a:spcPct val="150000"/>
              </a:lnSpc>
            </a:pPr>
            <a:r>
              <a:rPr b="1" lang="en-US" sz="2000">
                <a:solidFill>
                  <a:srgbClr val="ff0000"/>
                </a:solidFill>
                <a:latin typeface="Verdana"/>
                <a:ea typeface="宋体"/>
              </a:rPr>
              <a:t>看到不同的结果</a:t>
            </a:r>
            <a:endParaRPr/>
          </a:p>
        </p:txBody>
      </p:sp>
    </p:spTree>
  </p:cSld>
  <p:transition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浊音的宽带和窄带语谱图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566640" y="1124640"/>
            <a:ext cx="8000640" cy="540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窄带：长窗——至少两个基音周期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频率分辨率：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50Hz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～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100Hz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时间分辨率：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5ms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～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10ms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长窗特点：可得到谐波谱线，谱线宽度由窗长度决定，谱线高度由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H</a:t>
            </a:r>
            <a:r>
              <a:rPr lang="en-US" sz="2400" baseline="-25000">
                <a:solidFill>
                  <a:srgbClr val="000000"/>
                </a:solidFill>
                <a:latin typeface="Perpetua"/>
              </a:rPr>
              <a:t>0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(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4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)=H(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4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)G(</a:t>
            </a:r>
            <a:r>
              <a:rPr lang="en-US" sz="2400">
                <a:solidFill>
                  <a:srgbClr val="000000"/>
                </a:solidFill>
                <a:latin typeface="Symbol"/>
              </a:rPr>
              <a:t></a:t>
            </a:r>
            <a:r>
              <a:rPr lang="en-US" sz="2400" baseline="-25000">
                <a:solidFill>
                  <a:srgbClr val="000000"/>
                </a:solidFill>
                <a:latin typeface="Perpetua"/>
              </a:rPr>
              <a:t>k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)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决定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宽带：短窗——小于一个基音周期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频率分辨率：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300Hz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～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400Hz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时间分辨率：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2ms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～ 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5ms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短窗特点：谱线混迭，但时间分辨率高</a:t>
            </a:r>
            <a:endParaRPr/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1505880"/>
            <a:ext cx="8229240" cy="146952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ffffff"/>
                </a:solidFill>
                <a:latin typeface="Franklin Gothic Book"/>
              </a:rPr>
              <a:t>构建</a:t>
            </a:r>
            <a:r>
              <a:rPr b="1" lang="zh-CN" sz="3600">
                <a:solidFill>
                  <a:srgbClr val="ffffff"/>
                </a:solidFill>
                <a:latin typeface="Franklin Gothic Book"/>
              </a:rPr>
              <a:t>Dataset</a:t>
            </a:r>
            <a:endParaRPr/>
          </a:p>
        </p:txBody>
      </p:sp>
    </p:spTree>
  </p:cSld>
  <p:transition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74560" y="116640"/>
            <a:ext cx="800064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ff0000"/>
                </a:solidFill>
                <a:latin typeface="Franklin Gothic Book"/>
              </a:rPr>
              <a:t>语谱图中可以观察到什么？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566640" y="1412640"/>
            <a:ext cx="800064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能量分布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谱线结构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声门波和声道幅频特性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/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共振峰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作用：反映时变的频谱特征</a:t>
            </a:r>
            <a:endParaRPr/>
          </a:p>
        </p:txBody>
      </p:sp>
    </p:spTree>
  </p:cSld>
  <p:transition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295920"/>
            <a:ext cx="8352720" cy="63010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7200" y="131400"/>
            <a:ext cx="8165160" cy="660960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270000" y="1413360"/>
            <a:ext cx="456840" cy="398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696464"/>
                </a:solidFill>
                <a:latin typeface="Franklin Gothic Book"/>
              </a:rPr>
              <a:t>美国英语中的音素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2847240" y="826920"/>
            <a:ext cx="63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元音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8322120" y="754920"/>
            <a:ext cx="63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辅音</a:t>
            </a:r>
            <a:endParaRPr/>
          </a:p>
        </p:txBody>
      </p:sp>
      <p:sp>
        <p:nvSpPr>
          <p:cNvPr id="218" name="CustomShape 4"/>
          <p:cNvSpPr/>
          <p:nvPr/>
        </p:nvSpPr>
        <p:spPr>
          <a:xfrm>
            <a:off x="6147720" y="764640"/>
            <a:ext cx="86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半元音</a:t>
            </a:r>
            <a:endParaRPr/>
          </a:p>
        </p:txBody>
      </p:sp>
      <p:sp>
        <p:nvSpPr>
          <p:cNvPr id="219" name="CustomShape 5"/>
          <p:cNvSpPr/>
          <p:nvPr/>
        </p:nvSpPr>
        <p:spPr>
          <a:xfrm>
            <a:off x="5007600" y="1546920"/>
            <a:ext cx="63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流音</a:t>
            </a:r>
            <a:endParaRPr/>
          </a:p>
        </p:txBody>
      </p:sp>
      <p:sp>
        <p:nvSpPr>
          <p:cNvPr id="220" name="CustomShape 6"/>
          <p:cNvSpPr/>
          <p:nvPr/>
        </p:nvSpPr>
        <p:spPr>
          <a:xfrm>
            <a:off x="6912720" y="1484640"/>
            <a:ext cx="638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滑音</a:t>
            </a:r>
            <a:endParaRPr/>
          </a:p>
        </p:txBody>
      </p:sp>
      <p:sp>
        <p:nvSpPr>
          <p:cNvPr id="221" name="CustomShape 7"/>
          <p:cNvSpPr/>
          <p:nvPr/>
        </p:nvSpPr>
        <p:spPr>
          <a:xfrm>
            <a:off x="8177760" y="1762920"/>
            <a:ext cx="86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耳语音</a:t>
            </a:r>
            <a:endParaRPr/>
          </a:p>
        </p:txBody>
      </p:sp>
      <p:sp>
        <p:nvSpPr>
          <p:cNvPr id="222" name="CustomShape 8"/>
          <p:cNvSpPr/>
          <p:nvPr/>
        </p:nvSpPr>
        <p:spPr>
          <a:xfrm>
            <a:off x="4879080" y="2710800"/>
            <a:ext cx="4096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鼻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音</a:t>
            </a:r>
            <a:endParaRPr/>
          </a:p>
        </p:txBody>
      </p:sp>
      <p:sp>
        <p:nvSpPr>
          <p:cNvPr id="223" name="CustomShape 9"/>
          <p:cNvSpPr/>
          <p:nvPr/>
        </p:nvSpPr>
        <p:spPr>
          <a:xfrm>
            <a:off x="6867720" y="2637000"/>
            <a:ext cx="86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摩擦音</a:t>
            </a:r>
            <a:endParaRPr/>
          </a:p>
        </p:txBody>
      </p:sp>
      <p:sp>
        <p:nvSpPr>
          <p:cNvPr id="224" name="CustomShape 10"/>
          <p:cNvSpPr/>
          <p:nvPr/>
        </p:nvSpPr>
        <p:spPr>
          <a:xfrm>
            <a:off x="1411200" y="3984840"/>
            <a:ext cx="866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破擦音</a:t>
            </a:r>
            <a:endParaRPr/>
          </a:p>
        </p:txBody>
      </p:sp>
      <p:sp>
        <p:nvSpPr>
          <p:cNvPr id="225" name="CustomShape 11"/>
          <p:cNvSpPr/>
          <p:nvPr/>
        </p:nvSpPr>
        <p:spPr>
          <a:xfrm>
            <a:off x="3424680" y="3863160"/>
            <a:ext cx="121896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复合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ff"/>
                </a:solidFill>
                <a:latin typeface="Verdana"/>
                <a:ea typeface="宋体"/>
              </a:rPr>
              <a:t>元音</a:t>
            </a:r>
            <a:endParaRPr/>
          </a:p>
        </p:txBody>
      </p:sp>
    </p:spTree>
  </p:cSld>
  <p:transition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0440" y="231480"/>
            <a:ext cx="8568720" cy="6408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640" y="188640"/>
            <a:ext cx="8640720" cy="6480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7640" y="1772640"/>
            <a:ext cx="8259480" cy="466164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424440" y="1139760"/>
            <a:ext cx="8259480" cy="82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ff"/>
                </a:solidFill>
                <a:latin typeface="Verdana"/>
                <a:ea typeface="宋体"/>
              </a:rPr>
              <a:t>不同说话人发同一个元音的第一和第二共振峰形成一个聚类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声学元音图</a:t>
            </a:r>
            <a:endParaRPr/>
          </a:p>
        </p:txBody>
      </p:sp>
    </p:spTree>
  </p:cSld>
  <p:transition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鼻音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566640" y="1752480"/>
            <a:ext cx="800064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准周期激励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鼻腔：低频谐振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Perpetua"/>
              </a:rPr>
              <a:t>第一共振峰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250Hz</a:t>
            </a:r>
            <a:r>
              <a:rPr lang="en-US" sz="3200">
                <a:solidFill>
                  <a:srgbClr val="000000"/>
                </a:solidFill>
                <a:latin typeface="Perpetua"/>
              </a:rPr>
              <a:t>，之后几乎无能量</a:t>
            </a:r>
            <a:endParaRPr/>
          </a:p>
        </p:txBody>
      </p:sp>
    </p:spTree>
  </p:cSld>
  <p:transition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0400" y="620640"/>
            <a:ext cx="8661960" cy="56419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2040" y="392400"/>
            <a:ext cx="8887680" cy="59310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摩擦音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308880" y="1340640"/>
            <a:ext cx="856872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声源：噪声声源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清摩擦音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浊摩擦音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: 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清摩擦音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+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声带振动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清爆破音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浊爆破音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浊爆破音与随后元音之间的时延更短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音栅（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voice bar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）：口腔封闭时的声带低频振动声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332640"/>
            <a:ext cx="8534160" cy="5976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语音数据集词汇表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中文词语：</a:t>
            </a:r>
            <a:endParaRPr/>
          </a:p>
          <a:p>
            <a:r>
              <a:rPr lang="zh-CN" sz="2000">
                <a:solidFill>
                  <a:srgbClr val="000000"/>
                </a:solidFill>
                <a:latin typeface="Perpetua"/>
              </a:rPr>
              <a:t>打开；关闭；删除；文件；语音；图像；信号；计算机；上海；北京；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英文词语：</a:t>
            </a:r>
            <a:endParaRPr/>
          </a:p>
          <a:p>
            <a:r>
              <a:rPr lang="zh-CN" sz="2000">
                <a:solidFill>
                  <a:srgbClr val="000000"/>
                </a:solidFill>
                <a:latin typeface="Perpetua"/>
              </a:rPr>
              <a:t>Open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Close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Delete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File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Speech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Image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Signal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Computer</a:t>
            </a:r>
            <a:r>
              <a:rPr lang="zh-CN" sz="2000">
                <a:solidFill>
                  <a:srgbClr val="000000"/>
                </a:solidFill>
                <a:latin typeface="Perpetua"/>
              </a:rPr>
              <a:t>；河南；河北</a:t>
            </a:r>
            <a:endParaRPr/>
          </a:p>
          <a:p>
            <a:pPr lvl="2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录制要求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建议安装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Matlab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在安静环境下录音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每个词重复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20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次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600">
                <a:solidFill>
                  <a:srgbClr val="000000"/>
                </a:solidFill>
                <a:latin typeface="Perpetua"/>
              </a:rPr>
              <a:t>负责人：郑哲东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发布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Matlab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录音小程序，定义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dataset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文件格式</a:t>
            </a:r>
            <a:endParaRPr/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59480"/>
            <a:ext cx="8352720" cy="65095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88640"/>
            <a:ext cx="8352720" cy="6408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6040" y="159480"/>
            <a:ext cx="8568720" cy="65422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33480" y="1412640"/>
            <a:ext cx="7238520" cy="529380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574560" y="152280"/>
            <a:ext cx="8000640" cy="17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过渡语音—双元音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696464"/>
                </a:solidFill>
                <a:latin typeface="Franklin Gothic Book"/>
              </a:rPr>
              <a:t>在两个元音间平滑过渡</a:t>
            </a:r>
            <a:endParaRPr/>
          </a:p>
        </p:txBody>
      </p:sp>
    </p:spTree>
  </p:cSld>
  <p:transition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74560" y="188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汉语中语音的分类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467640" y="1196640"/>
            <a:ext cx="8179920" cy="189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0000ff"/>
                </a:solidFill>
                <a:latin typeface="Perpetua"/>
              </a:rPr>
              <a:t>音素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是指发出各不相同音的最小单位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汉语中，音素可以构成声母和韵母，含有声调的韵母成为调母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汉语包括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22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个声母（含零声母），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38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个韵母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4440" y="3443040"/>
            <a:ext cx="8250120" cy="27392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0040" y="192240"/>
            <a:ext cx="6120360" cy="647712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683640" y="260640"/>
            <a:ext cx="720360" cy="342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汉语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
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
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韵母表</a:t>
            </a:r>
            <a:endParaRPr/>
          </a:p>
        </p:txBody>
      </p:sp>
    </p:spTree>
  </p:cSld>
  <p:transition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04920" y="11664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内容提要</a:t>
            </a:r>
            <a:endParaRPr/>
          </a:p>
        </p:txBody>
      </p:sp>
      <p:sp>
        <p:nvSpPr>
          <p:cNvPr id="248" name="TextShape 2"/>
          <p:cNvSpPr txBox="1"/>
          <p:nvPr/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发音器官与部位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语音产生与分类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语谱图及音素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b="1" lang="zh-CN" sz="3200">
                <a:solidFill>
                  <a:srgbClr val="ff0000"/>
                </a:solidFill>
                <a:latin typeface="Perpetua"/>
              </a:rPr>
              <a:t>语音信号感知</a:t>
            </a:r>
            <a:endParaRPr/>
          </a:p>
        </p:txBody>
      </p:sp>
    </p:spTree>
  </p:cSld>
  <p:transition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74560" y="188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语音信号感知：人耳的构造</a:t>
            </a:r>
            <a:endParaRPr/>
          </a:p>
        </p:txBody>
      </p:sp>
      <p:pic>
        <p:nvPicPr>
          <p:cNvPr id="25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9640" y="1268640"/>
            <a:ext cx="8044560" cy="49042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74560" y="188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声波转变为神经信号</a:t>
            </a:r>
            <a:endParaRPr/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4040" y="1630440"/>
            <a:ext cx="8000640" cy="44622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听觉特性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566640" y="1412640"/>
            <a:ext cx="8000640" cy="511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正常人可听声音频率范围：</a:t>
            </a:r>
            <a:r>
              <a:rPr lang="en-US" sz="2600">
                <a:solidFill>
                  <a:srgbClr val="000000"/>
                </a:solidFill>
                <a:latin typeface="Perpetua"/>
              </a:rPr>
              <a:t>16Hz – 16kHz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Perpetua"/>
              </a:rPr>
              <a:t>人耳的听阈及响度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听阈：正常人的听阈就是指声音小到人耳刚刚能听见的大小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响度：反映一个人的主观感觉频率成分声音强弱的物理量，单位为方（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phone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在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1KHz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纯音下，响度为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10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方时相当于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10dB</a:t>
            </a:r>
            <a:r>
              <a:rPr lang="en-US" sz="2400">
                <a:solidFill>
                  <a:srgbClr val="000000"/>
                </a:solidFill>
                <a:latin typeface="Perpetua"/>
              </a:rPr>
              <a:t>的声压级，人耳感知的声音响度是频率和声压级的函数</a:t>
            </a:r>
            <a:endParaRPr/>
          </a:p>
          <a:p>
            <a:pPr>
              <a:lnSpc>
                <a:spcPct val="150000"/>
              </a:lnSpc>
            </a:pPr>
            <a:endParaRPr/>
          </a:p>
        </p:txBody>
      </p: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04920" y="11664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课程项目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项目要求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短语识别：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10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个中文词，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10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个英文词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说话人识别：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16</a:t>
            </a:r>
            <a:r>
              <a:rPr lang="zh-CN" sz="2400">
                <a:solidFill>
                  <a:srgbClr val="000000"/>
                </a:solidFill>
                <a:latin typeface="Perpetua"/>
              </a:rPr>
              <a:t>个人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b="1" lang="zh-CN" sz="2600">
                <a:solidFill>
                  <a:srgbClr val="000000"/>
                </a:solidFill>
                <a:latin typeface="Perpetua"/>
              </a:rPr>
              <a:t>评价方法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现场测试：识别精度</a:t>
            </a:r>
            <a:endParaRPr/>
          </a:p>
          <a:p>
            <a:pPr lvl="1"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zh-CN" sz="2400">
                <a:solidFill>
                  <a:srgbClr val="000000"/>
                </a:solidFill>
                <a:latin typeface="Perpetua"/>
              </a:rPr>
              <a:t>项目报告：完整性，系统性</a:t>
            </a:r>
            <a:endParaRPr/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81440"/>
            <a:ext cx="7286400" cy="647676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395640" y="260640"/>
            <a:ext cx="553680" cy="37274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 vert="vert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ff"/>
                </a:solidFill>
                <a:latin typeface="Verdana"/>
                <a:ea typeface="宋体"/>
              </a:rPr>
              <a:t>等响度曲线与声强级的关系</a:t>
            </a:r>
            <a:endParaRPr/>
          </a:p>
        </p:txBody>
      </p:sp>
    </p:spTree>
  </p:cSld>
  <p:transition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39640" y="1124640"/>
            <a:ext cx="8000640" cy="426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音调是听觉分辨声音高低时用于描述这种感觉的一种特性，客观上用频率表示，单位为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Mel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一个高于听阈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40dB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、频率为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1KHz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的纯音，其产生的音调定为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1000Mel</a:t>
            </a:r>
            <a:endParaRPr/>
          </a:p>
          <a:p>
            <a:pPr>
              <a:lnSpc>
                <a:spcPct val="15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音调和频率的近似关系：</a:t>
            </a:r>
            <a:endParaRPr/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	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	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T</a:t>
            </a:r>
            <a:r>
              <a:rPr lang="en-US" sz="2800" baseline="-25000">
                <a:solidFill>
                  <a:srgbClr val="000000"/>
                </a:solidFill>
                <a:latin typeface="Perpetua"/>
              </a:rPr>
              <a:t>Mel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=2595log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1+f/700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音调</a:t>
            </a:r>
            <a:endParaRPr/>
          </a:p>
        </p:txBody>
      </p:sp>
    </p:spTree>
  </p:cSld>
  <p:transition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74560" y="116640"/>
            <a:ext cx="8000640" cy="12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听觉掩蔽效应</a:t>
            </a:r>
            <a:endParaRPr/>
          </a:p>
        </p:txBody>
      </p:sp>
      <p:pic>
        <p:nvPicPr>
          <p:cNvPr id="26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4560" y="1545840"/>
            <a:ext cx="8000640" cy="47631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40880" y="990720"/>
            <a:ext cx="1766160" cy="69984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1" lang="en-US" sz="4000">
                <a:solidFill>
                  <a:srgbClr val="ff0000"/>
                </a:solidFill>
                <a:latin typeface="Times New Roman"/>
                <a:ea typeface="华文行楷"/>
              </a:rPr>
              <a:t>谢谢！</a:t>
            </a:r>
            <a:endParaRPr/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3357000"/>
            <a:ext cx="7009920" cy="26805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696464"/>
                </a:solidFill>
                <a:latin typeface="Perpetua"/>
              </a:rPr>
              <a:t>薛向阳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solidFill>
                  <a:srgbClr val="696464"/>
                </a:solidFill>
                <a:latin typeface="Perpetua"/>
              </a:rPr>
              <a:t>邮件：</a:t>
            </a:r>
            <a:r>
              <a:rPr lang="en-US" sz="2600">
                <a:solidFill>
                  <a:srgbClr val="696464"/>
                </a:solidFill>
                <a:latin typeface="Perpetua"/>
              </a:rPr>
              <a:t>xyxue@fudan.edu.cn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solidFill>
                  <a:srgbClr val="696464"/>
                </a:solidFill>
                <a:latin typeface="Perpetua"/>
              </a:rPr>
              <a:t>QQ</a:t>
            </a:r>
            <a:r>
              <a:rPr lang="en-US" sz="2600">
                <a:solidFill>
                  <a:srgbClr val="696464"/>
                </a:solidFill>
                <a:latin typeface="Perpetua"/>
              </a:rPr>
              <a:t>：</a:t>
            </a:r>
            <a:r>
              <a:rPr lang="en-US" sz="2600">
                <a:solidFill>
                  <a:srgbClr val="696464"/>
                </a:solidFill>
                <a:latin typeface="Perpetua"/>
              </a:rPr>
              <a:t>1340825338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solidFill>
                  <a:srgbClr val="696464"/>
                </a:solidFill>
                <a:latin typeface="Perpetua"/>
              </a:rPr>
              <a:t>办公室：计算机楼</a:t>
            </a:r>
            <a:r>
              <a:rPr lang="en-US" sz="2600">
                <a:solidFill>
                  <a:srgbClr val="696464"/>
                </a:solidFill>
                <a:latin typeface="Perpetua"/>
              </a:rPr>
              <a:t>408</a:t>
            </a:r>
            <a:r>
              <a:rPr lang="en-US" sz="2600">
                <a:solidFill>
                  <a:srgbClr val="696464"/>
                </a:solidFill>
                <a:latin typeface="Perpetua"/>
              </a:rPr>
              <a:t>房间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683640" y="1556640"/>
            <a:ext cx="7772040" cy="1371240"/>
          </a:xfrm>
          <a:prstGeom prst="rect">
            <a:avLst/>
          </a:prstGeom>
        </p:spPr>
        <p:txBody>
          <a:bodyPr lIns="90000" rIns="90000" tIns="45000" bIns="91440" anchor="ctr"/>
          <a:p>
            <a:pPr algn="ctr">
              <a:lnSpc>
                <a:spcPct val="100000"/>
              </a:lnSpc>
            </a:pPr>
            <a:r>
              <a:rPr b="1" lang="zh-CN" sz="5400">
                <a:solidFill>
                  <a:srgbClr val="ffffff"/>
                </a:solidFill>
                <a:latin typeface="Franklin Gothic Book"/>
              </a:rPr>
              <a:t>语音信号处理：声学基础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95640" y="1177920"/>
            <a:ext cx="8348400" cy="534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ff0000"/>
                </a:solidFill>
                <a:latin typeface="Perpetua"/>
              </a:rPr>
              <a:t>发音语音学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Articulatory phonetics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从生理角度研究语音，认识语音的发音部位和发音方法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Perpetua"/>
              </a:rPr>
              <a:t>声学语音学（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Acoustic phonetics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研究语音的物理性质，并考察语音物理性质和发音器官之间关系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b="1" lang="en-US" sz="2800">
                <a:solidFill>
                  <a:srgbClr val="ff0000"/>
                </a:solidFill>
                <a:latin typeface="Perpetua"/>
              </a:rPr>
              <a:t>听觉语音学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和心理语言学（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Auditory phonetics and psycholinguistics</a:t>
            </a:r>
            <a:r>
              <a:rPr lang="en-US" sz="2800">
                <a:solidFill>
                  <a:srgbClr val="000000"/>
                </a:solidFill>
                <a:latin typeface="Perpetua"/>
              </a:rPr>
              <a:t>）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Perpetua"/>
              </a:rPr>
              <a:t>语言的传递从大脑开始，又到大脑结束。以大脑为研究对象，探索大脑通过什么步骤或什么方式发出和接收语音，语言信息以什么形式在大脑的什么部位存储起来等；还要研究人耳的构造以及人耳是如何传递声波的。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574560" y="188640"/>
            <a:ext cx="8000640" cy="71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语音学（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Phonetics</a:t>
            </a:r>
            <a:r>
              <a:rPr b="1" lang="en-US" sz="3600">
                <a:solidFill>
                  <a:srgbClr val="696464"/>
                </a:solidFill>
                <a:latin typeface="Franklin Gothic Book"/>
              </a:rPr>
              <a:t>）三个分支</a:t>
            </a:r>
            <a:endParaRPr/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116640"/>
            <a:ext cx="8534160" cy="791640"/>
          </a:xfrm>
          <a:prstGeom prst="rect">
            <a:avLst/>
          </a:prstGeom>
        </p:spPr>
        <p:txBody>
          <a:bodyPr lIns="90000" rIns="90000" tIns="45000" bIns="91440" anchor="b"/>
          <a:p>
            <a:pPr algn="ctr">
              <a:lnSpc>
                <a:spcPct val="100000"/>
              </a:lnSpc>
            </a:pPr>
            <a:r>
              <a:rPr b="1" lang="zh-CN" sz="3600">
                <a:solidFill>
                  <a:srgbClr val="696464"/>
                </a:solidFill>
                <a:latin typeface="Franklin Gothic Book"/>
              </a:rPr>
              <a:t>内容提要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304920" y="1219320"/>
            <a:ext cx="853416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b="1" lang="zh-CN" sz="3200">
                <a:solidFill>
                  <a:srgbClr val="ff0000"/>
                </a:solidFill>
                <a:latin typeface="Perpetua"/>
              </a:rPr>
              <a:t>发音器官与部位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语音产生与分类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语谱图及音素</a:t>
            </a:r>
            <a:endParaRPr/>
          </a:p>
          <a:p>
            <a:pPr>
              <a:lnSpc>
                <a:spcPct val="200000"/>
              </a:lnSpc>
              <a:buSzPct val="85000"/>
              <a:buFont typeface="Wingdings 2" charset="2"/>
              <a:buChar char=""/>
            </a:pPr>
            <a:r>
              <a:rPr lang="zh-CN" sz="3200">
                <a:solidFill>
                  <a:srgbClr val="000000"/>
                </a:solidFill>
                <a:latin typeface="Perpetua"/>
              </a:rPr>
              <a:t>语音信号感知</a:t>
            </a:r>
            <a:endParaRPr/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9920" y="980640"/>
            <a:ext cx="6886080" cy="5733720"/>
          </a:xfrm>
          <a:prstGeom prst="rect">
            <a:avLst/>
          </a:prstGeom>
          <a:ln>
            <a:noFill/>
          </a:ln>
        </p:spPr>
      </p:pic>
      <p:pic>
        <p:nvPicPr>
          <p:cNvPr id="142" name="图片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3600" y="4513320"/>
            <a:ext cx="2011680" cy="201168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2565720" y="116640"/>
            <a:ext cx="399564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696464"/>
                </a:solidFill>
                <a:latin typeface="Franklin Gothic Book"/>
              </a:rPr>
              <a:t>从解剖角度看发音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7827840" y="4941000"/>
            <a:ext cx="4172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0000"/>
                </a:solidFill>
                <a:latin typeface="Verdana"/>
                <a:ea typeface="宋体"/>
              </a:rPr>
              <a:t>肺</a:t>
            </a:r>
            <a:endParaRPr/>
          </a:p>
        </p:txBody>
      </p:sp>
      <p:sp>
        <p:nvSpPr>
          <p:cNvPr id="145" name="CustomShape 3"/>
          <p:cNvSpPr/>
          <p:nvPr/>
        </p:nvSpPr>
        <p:spPr>
          <a:xfrm>
            <a:off x="7827480" y="3429000"/>
            <a:ext cx="4172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0000"/>
                </a:solidFill>
                <a:latin typeface="Verdana"/>
                <a:ea typeface="宋体"/>
              </a:rPr>
              <a:t>喉</a:t>
            </a:r>
            <a:endParaRPr/>
          </a:p>
        </p:txBody>
      </p:sp>
      <p:sp>
        <p:nvSpPr>
          <p:cNvPr id="146" name="CustomShape 4"/>
          <p:cNvSpPr/>
          <p:nvPr/>
        </p:nvSpPr>
        <p:spPr>
          <a:xfrm>
            <a:off x="7808040" y="2555640"/>
            <a:ext cx="6552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0000"/>
                </a:solidFill>
                <a:latin typeface="Verdana"/>
                <a:ea typeface="宋体"/>
              </a:rPr>
              <a:t>声道</a:t>
            </a:r>
            <a:endParaRPr/>
          </a:p>
        </p:txBody>
      </p:sp>
      <p:sp>
        <p:nvSpPr>
          <p:cNvPr id="147" name="CustomShape 5"/>
          <p:cNvSpPr/>
          <p:nvPr/>
        </p:nvSpPr>
        <p:spPr>
          <a:xfrm>
            <a:off x="6876360" y="1650240"/>
            <a:ext cx="71964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鼻腔</a:t>
            </a:r>
            <a:endParaRPr/>
          </a:p>
        </p:txBody>
      </p:sp>
      <p:sp>
        <p:nvSpPr>
          <p:cNvPr id="148" name="CustomShape 6"/>
          <p:cNvSpPr/>
          <p:nvPr/>
        </p:nvSpPr>
        <p:spPr>
          <a:xfrm>
            <a:off x="6259680" y="20822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上腭</a:t>
            </a:r>
            <a:endParaRPr/>
          </a:p>
        </p:txBody>
      </p:sp>
      <p:sp>
        <p:nvSpPr>
          <p:cNvPr id="149" name="CustomShape 7"/>
          <p:cNvSpPr/>
          <p:nvPr/>
        </p:nvSpPr>
        <p:spPr>
          <a:xfrm>
            <a:off x="6156000" y="2565000"/>
            <a:ext cx="38376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唇</a:t>
            </a:r>
            <a:endParaRPr/>
          </a:p>
        </p:txBody>
      </p:sp>
      <p:sp>
        <p:nvSpPr>
          <p:cNvPr id="150" name="CustomShape 8"/>
          <p:cNvSpPr/>
          <p:nvPr/>
        </p:nvSpPr>
        <p:spPr>
          <a:xfrm>
            <a:off x="6375240" y="2997000"/>
            <a:ext cx="38376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舌</a:t>
            </a:r>
            <a:endParaRPr/>
          </a:p>
        </p:txBody>
      </p:sp>
      <p:sp>
        <p:nvSpPr>
          <p:cNvPr id="151" name="CustomShape 9"/>
          <p:cNvSpPr/>
          <p:nvPr/>
        </p:nvSpPr>
        <p:spPr>
          <a:xfrm>
            <a:off x="6520320" y="373860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声带</a:t>
            </a:r>
            <a:endParaRPr/>
          </a:p>
        </p:txBody>
      </p:sp>
      <p:sp>
        <p:nvSpPr>
          <p:cNvPr id="152" name="CustomShape 10"/>
          <p:cNvSpPr/>
          <p:nvPr/>
        </p:nvSpPr>
        <p:spPr>
          <a:xfrm>
            <a:off x="6648120" y="462456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胸腔</a:t>
            </a:r>
            <a:endParaRPr/>
          </a:p>
        </p:txBody>
      </p:sp>
      <p:sp>
        <p:nvSpPr>
          <p:cNvPr id="153" name="CustomShape 11"/>
          <p:cNvSpPr/>
          <p:nvPr/>
        </p:nvSpPr>
        <p:spPr>
          <a:xfrm>
            <a:off x="6186960" y="5580000"/>
            <a:ext cx="78912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横膈膜</a:t>
            </a:r>
            <a:endParaRPr/>
          </a:p>
        </p:txBody>
      </p:sp>
      <p:sp>
        <p:nvSpPr>
          <p:cNvPr id="154" name="CustomShape 12"/>
          <p:cNvSpPr/>
          <p:nvPr/>
        </p:nvSpPr>
        <p:spPr>
          <a:xfrm>
            <a:off x="4196880" y="625896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腹部</a:t>
            </a:r>
            <a:endParaRPr/>
          </a:p>
        </p:txBody>
      </p:sp>
      <p:sp>
        <p:nvSpPr>
          <p:cNvPr id="155" name="CustomShape 13"/>
          <p:cNvSpPr/>
          <p:nvPr/>
        </p:nvSpPr>
        <p:spPr>
          <a:xfrm>
            <a:off x="1316520" y="9806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口腔</a:t>
            </a:r>
            <a:endParaRPr/>
          </a:p>
        </p:txBody>
      </p:sp>
      <p:sp>
        <p:nvSpPr>
          <p:cNvPr id="156" name="CustomShape 14"/>
          <p:cNvSpPr/>
          <p:nvPr/>
        </p:nvSpPr>
        <p:spPr>
          <a:xfrm>
            <a:off x="1722960" y="14126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盖膜</a:t>
            </a:r>
            <a:endParaRPr/>
          </a:p>
        </p:txBody>
      </p:sp>
      <p:sp>
        <p:nvSpPr>
          <p:cNvPr id="157" name="CustomShape 15"/>
          <p:cNvSpPr/>
          <p:nvPr/>
        </p:nvSpPr>
        <p:spPr>
          <a:xfrm>
            <a:off x="1551600" y="191700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咽头</a:t>
            </a:r>
            <a:endParaRPr/>
          </a:p>
        </p:txBody>
      </p:sp>
      <p:sp>
        <p:nvSpPr>
          <p:cNvPr id="158" name="CustomShape 16"/>
          <p:cNvSpPr/>
          <p:nvPr/>
        </p:nvSpPr>
        <p:spPr>
          <a:xfrm>
            <a:off x="1407600" y="23702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会厌</a:t>
            </a:r>
            <a:endParaRPr/>
          </a:p>
        </p:txBody>
      </p:sp>
      <p:sp>
        <p:nvSpPr>
          <p:cNvPr id="159" name="CustomShape 17"/>
          <p:cNvSpPr/>
          <p:nvPr/>
        </p:nvSpPr>
        <p:spPr>
          <a:xfrm>
            <a:off x="1335600" y="278100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食道</a:t>
            </a:r>
            <a:endParaRPr/>
          </a:p>
        </p:txBody>
      </p:sp>
      <p:sp>
        <p:nvSpPr>
          <p:cNvPr id="160" name="CustomShape 18"/>
          <p:cNvSpPr/>
          <p:nvPr/>
        </p:nvSpPr>
        <p:spPr>
          <a:xfrm>
            <a:off x="1532520" y="3275640"/>
            <a:ext cx="5864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Verdana"/>
                <a:ea typeface="宋体"/>
              </a:rPr>
              <a:t>气管</a:t>
            </a:r>
            <a:endParaRPr/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